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</p:sldMasterIdLst>
  <p:notesMasterIdLst>
    <p:notesMasterId r:id="rId12"/>
  </p:notesMasterIdLst>
  <p:handoutMasterIdLst>
    <p:handoutMasterId r:id="rId13"/>
  </p:handoutMasterIdLst>
  <p:sldIdLst>
    <p:sldId id="257" r:id="rId6"/>
    <p:sldId id="297" r:id="rId7"/>
    <p:sldId id="299" r:id="rId8"/>
    <p:sldId id="304" r:id="rId9"/>
    <p:sldId id="303" r:id="rId10"/>
    <p:sldId id="275" r:id="rId11"/>
  </p:sldIdLst>
  <p:sldSz cx="12192000" cy="6858000"/>
  <p:notesSz cx="9982200" cy="67945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Montserrat Black" panose="00000A00000000000000" pitchFamily="2" charset="0"/>
      <p:bold r:id="rId22"/>
      <p:italic r:id="rId23"/>
      <p:boldItalic r:id="rId24"/>
    </p:embeddedFont>
    <p:embeddedFont>
      <p:font typeface="Montserrat ExtraBold" panose="00000900000000000000" pitchFamily="2" charset="0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Segoe UI" panose="020B0502040204020203" pitchFamily="34" charset="0"/>
      <p:regular r:id="rId32"/>
      <p:bold r:id="rId33"/>
      <p:italic r:id="rId34"/>
      <p:boldItalic r:id="rId35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299"/>
            <p14:sldId id="304"/>
            <p14:sldId id="303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9" autoAdjust="0"/>
    <p:restoredTop sz="94277" autoAdjust="0"/>
  </p:normalViewPr>
  <p:slideViewPr>
    <p:cSldViewPr snapToGrid="0">
      <p:cViewPr varScale="1">
        <p:scale>
          <a:sx n="122" d="100"/>
          <a:sy n="122" d="100"/>
        </p:scale>
        <p:origin x="756" y="102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9" Type="http://schemas.openxmlformats.org/officeDocument/2006/relationships/tableStyles" Target="tableStyles.xml"/><Relationship Id="rId21" Type="http://schemas.openxmlformats.org/officeDocument/2006/relationships/font" Target="fonts/font8.fntdata"/><Relationship Id="rId34" Type="http://schemas.openxmlformats.org/officeDocument/2006/relationships/font" Target="fonts/font21.fntdata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font" Target="fonts/font20.fntdata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font" Target="fonts/font22.fntdata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15/09/2023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374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Dados enviados para </a:t>
            </a:r>
          </a:p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pt-BR" b="0" i="0" dirty="0">
                <a:solidFill>
                  <a:srgbClr val="242424"/>
                </a:solidFill>
                <a:effectLst/>
                <a:latin typeface="Segoe UI" panose="020B0502040204020203" pitchFamily="34" charset="0"/>
              </a:rPr>
              <a:t>Peço a atenção especial aos mapeamentos entre o conjunto de resultados qualitativos de exames para o IPS.  Os mapeamentos precisam ser revistos e, em vários, não foi possível achar o mapeamento.  Se possível, seria bom fazermos uma reunião específica para tratar o tema com a equipe de Laboratórios. 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04920B-BB4A-4432-A7FA-14A657F03B1C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47740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804920B-BB4A-4432-A7FA-14A657F03B1C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3976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IG IPS Brasil: CGIIS necessita dar a devolutiva sobre identificar e talvez consultar equipe do CADSUS para avaliar se estão alinhados.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pt-BR" sz="12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O que fazer se os prazos não </a:t>
            </a:r>
            <a:r>
              <a:rPr lang="pt-BR" sz="120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andarem juntos.</a:t>
            </a:r>
            <a:endParaRPr lang="pt-BR" sz="1200" dirty="0">
              <a:solidFill>
                <a:srgbClr val="000000">
                  <a:lumMod val="85000"/>
                  <a:lumOff val="15000"/>
                </a:srgbClr>
              </a:solidFill>
              <a:latin typeface="Montserrat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8671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31394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356" y="6284133"/>
            <a:ext cx="1856543" cy="33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15 de setembro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Prova de conceito;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Mapeamentos-Laboratório;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RAC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507536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Reunião do GDHP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8076064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Mapeamentos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</a:t>
            </a: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Roboto"/>
              </a:rPr>
              <a:t>aprovada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;</a:t>
            </a:r>
          </a:p>
        </p:txBody>
      </p:sp>
      <p:sp>
        <p:nvSpPr>
          <p:cNvPr id="5" name="Retângulo: Cantos Arredondados 1">
            <a:extLst>
              <a:ext uri="{FF2B5EF4-FFF2-40B4-BE49-F238E27FC236}">
                <a16:creationId xmlns:a16="http://schemas.microsoft.com/office/drawing/2014/main" id="{E2CB9BC0-9FAB-0F5C-7A29-93DDCBA8683E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9" grpId="0" animBg="1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457977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Carga Portal OBM-</a:t>
            </a:r>
            <a:r>
              <a:rPr lang="pt-BR" sz="4800" b="0" dirty="0" err="1">
                <a:latin typeface="Montserrat ExtraBold" panose="00000900000000000000" pitchFamily="2" charset="0"/>
              </a:rPr>
              <a:t>Horus</a:t>
            </a:r>
            <a:endParaRPr lang="pt-BR" sz="4800" b="0" dirty="0">
              <a:latin typeface="Montserrat ExtraBold" panose="00000900000000000000" pitchFamily="2" charset="0"/>
            </a:endParaRPr>
          </a:p>
        </p:txBody>
      </p:sp>
      <p:grpSp>
        <p:nvGrpSpPr>
          <p:cNvPr id="11" name="Agrupar 10" hidden="1">
            <a:extLst>
              <a:ext uri="{FF2B5EF4-FFF2-40B4-BE49-F238E27FC236}">
                <a16:creationId xmlns:a16="http://schemas.microsoft.com/office/drawing/2014/main" id="{086A304A-4D85-65B8-09AC-21AC721744DF}"/>
              </a:ext>
            </a:extLst>
          </p:cNvPr>
          <p:cNvGrpSpPr/>
          <p:nvPr/>
        </p:nvGrpSpPr>
        <p:grpSpPr>
          <a:xfrm>
            <a:off x="-8400" y="0"/>
            <a:ext cx="12200400" cy="6858000"/>
            <a:chOff x="-8400" y="0"/>
            <a:chExt cx="12200400" cy="6858000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F30C16C8-3E08-F744-CCF8-5C962976BB1F}"/>
                </a:ext>
              </a:extLst>
            </p:cNvPr>
            <p:cNvSpPr/>
            <p:nvPr/>
          </p:nvSpPr>
          <p:spPr>
            <a:xfrm>
              <a:off x="-8400" y="0"/>
              <a:ext cx="122004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+mn-ea"/>
                <a:cs typeface="+mn-cs"/>
              </a:endParaRPr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960437B-BC19-26CE-66C4-2A940F33F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8583" y="645041"/>
              <a:ext cx="4173417" cy="5383619"/>
            </a:xfrm>
            <a:prstGeom prst="rect">
              <a:avLst/>
            </a:prstGeom>
          </p:spPr>
        </p:pic>
      </p:grp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A06D668D-7FC9-1F04-AB6F-25F01F81D6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300037"/>
              </p:ext>
            </p:extLst>
          </p:nvPr>
        </p:nvGraphicFramePr>
        <p:xfrm>
          <a:off x="367276" y="2466078"/>
          <a:ext cx="11449043" cy="2346960"/>
        </p:xfrm>
        <a:graphic>
          <a:graphicData uri="http://schemas.openxmlformats.org/drawingml/2006/table">
            <a:tbl>
              <a:tblPr/>
              <a:tblGrid>
                <a:gridCol w="689999">
                  <a:extLst>
                    <a:ext uri="{9D8B030D-6E8A-4147-A177-3AD203B41FA5}">
                      <a16:colId xmlns:a16="http://schemas.microsoft.com/office/drawing/2014/main" val="2366297186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16167172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4001016561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183823855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4152807693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819190823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727767503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1433616529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3269891957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649813256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3476567312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3482106207"/>
                    </a:ext>
                  </a:extLst>
                </a:gridCol>
                <a:gridCol w="896587">
                  <a:extLst>
                    <a:ext uri="{9D8B030D-6E8A-4147-A177-3AD203B41FA5}">
                      <a16:colId xmlns:a16="http://schemas.microsoft.com/office/drawing/2014/main" val="58415104"/>
                    </a:ext>
                  </a:extLst>
                </a:gridCol>
              </a:tblGrid>
              <a:tr h="579093"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MÊS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HORUS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VTM incluir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VTM incluídos PORTAL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VMP incluir Portal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VMP incluídos no Portal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</a:t>
                      </a:r>
                      <a:r>
                        <a:rPr lang="pt-BR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VMPs</a:t>
                      </a:r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incluídos no portal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VMPP incluídos Portal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</a:t>
                      </a:r>
                      <a:r>
                        <a:rPr lang="pt-BR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VMPPs</a:t>
                      </a:r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incluídos no portal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AMP Incluir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AMP incluídos Portal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% </a:t>
                      </a:r>
                      <a:r>
                        <a:rPr lang="pt-BR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AMPs</a:t>
                      </a:r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incluídos no portal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AMPP incluir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144723"/>
                  </a:ext>
                </a:extLst>
              </a:tr>
              <a:tr h="193031"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4.799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9438782"/>
                  </a:ext>
                </a:extLst>
              </a:tr>
              <a:tr h="193031"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ABR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4.799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650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596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9364071"/>
                  </a:ext>
                </a:extLst>
              </a:tr>
              <a:tr h="193031"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MAI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4.799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184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1.702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4.084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2937275"/>
                  </a:ext>
                </a:extLst>
              </a:tr>
              <a:tr h="193031"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JUN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4.799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612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1.729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510147"/>
                  </a:ext>
                </a:extLst>
              </a:tr>
              <a:tr h="193031"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JUL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4.799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850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1.223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105759"/>
                  </a:ext>
                </a:extLst>
              </a:tr>
              <a:tr h="193031"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AGO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4.799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2.545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1.966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1.779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 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7051559"/>
                  </a:ext>
                </a:extLst>
              </a:tr>
              <a:tr h="193031">
                <a:tc>
                  <a:txBody>
                    <a:bodyPr/>
                    <a:lstStyle/>
                    <a:p>
                      <a:pPr algn="l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TOTAL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4.799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277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261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2.545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6.072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1.779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29%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7.924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43789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118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457977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Indicadores</a:t>
            </a:r>
          </a:p>
        </p:txBody>
      </p:sp>
      <p:grpSp>
        <p:nvGrpSpPr>
          <p:cNvPr id="11" name="Agrupar 10" hidden="1">
            <a:extLst>
              <a:ext uri="{FF2B5EF4-FFF2-40B4-BE49-F238E27FC236}">
                <a16:creationId xmlns:a16="http://schemas.microsoft.com/office/drawing/2014/main" id="{086A304A-4D85-65B8-09AC-21AC721744DF}"/>
              </a:ext>
            </a:extLst>
          </p:cNvPr>
          <p:cNvGrpSpPr/>
          <p:nvPr/>
        </p:nvGrpSpPr>
        <p:grpSpPr>
          <a:xfrm>
            <a:off x="-8400" y="0"/>
            <a:ext cx="12200400" cy="6858000"/>
            <a:chOff x="-8400" y="0"/>
            <a:chExt cx="12200400" cy="6858000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F30C16C8-3E08-F744-CCF8-5C962976BB1F}"/>
                </a:ext>
              </a:extLst>
            </p:cNvPr>
            <p:cNvSpPr/>
            <p:nvPr/>
          </p:nvSpPr>
          <p:spPr>
            <a:xfrm>
              <a:off x="-8400" y="0"/>
              <a:ext cx="122004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ea typeface="+mn-ea"/>
                <a:cs typeface="+mn-cs"/>
              </a:endParaRPr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960437B-BC19-26CE-66C4-2A940F33F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8583" y="645041"/>
              <a:ext cx="4173417" cy="5383619"/>
            </a:xfrm>
            <a:prstGeom prst="rect">
              <a:avLst/>
            </a:prstGeom>
          </p:spPr>
        </p:pic>
      </p:grp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FA33F31-20D0-9472-55D1-120B90D554CA}"/>
              </a:ext>
            </a:extLst>
          </p:cNvPr>
          <p:cNvGraphicFramePr>
            <a:graphicFrameLocks noGrp="1"/>
          </p:cNvGraphicFramePr>
          <p:nvPr/>
        </p:nvGraphicFramePr>
        <p:xfrm>
          <a:off x="515938" y="1267665"/>
          <a:ext cx="11160125" cy="4846320"/>
        </p:xfrm>
        <a:graphic>
          <a:graphicData uri="http://schemas.openxmlformats.org/drawingml/2006/table">
            <a:tbl>
              <a:tblPr/>
              <a:tblGrid>
                <a:gridCol w="5473255">
                  <a:extLst>
                    <a:ext uri="{9D8B030D-6E8A-4147-A177-3AD203B41FA5}">
                      <a16:colId xmlns:a16="http://schemas.microsoft.com/office/drawing/2014/main" val="4069685237"/>
                    </a:ext>
                  </a:extLst>
                </a:gridCol>
                <a:gridCol w="681271">
                  <a:extLst>
                    <a:ext uri="{9D8B030D-6E8A-4147-A177-3AD203B41FA5}">
                      <a16:colId xmlns:a16="http://schemas.microsoft.com/office/drawing/2014/main" val="3134008376"/>
                    </a:ext>
                  </a:extLst>
                </a:gridCol>
                <a:gridCol w="684157">
                  <a:extLst>
                    <a:ext uri="{9D8B030D-6E8A-4147-A177-3AD203B41FA5}">
                      <a16:colId xmlns:a16="http://schemas.microsoft.com/office/drawing/2014/main" val="2600535291"/>
                    </a:ext>
                  </a:extLst>
                </a:gridCol>
                <a:gridCol w="684157">
                  <a:extLst>
                    <a:ext uri="{9D8B030D-6E8A-4147-A177-3AD203B41FA5}">
                      <a16:colId xmlns:a16="http://schemas.microsoft.com/office/drawing/2014/main" val="4130494732"/>
                    </a:ext>
                  </a:extLst>
                </a:gridCol>
                <a:gridCol w="727457">
                  <a:extLst>
                    <a:ext uri="{9D8B030D-6E8A-4147-A177-3AD203B41FA5}">
                      <a16:colId xmlns:a16="http://schemas.microsoft.com/office/drawing/2014/main" val="233160887"/>
                    </a:ext>
                  </a:extLst>
                </a:gridCol>
                <a:gridCol w="727457">
                  <a:extLst>
                    <a:ext uri="{9D8B030D-6E8A-4147-A177-3AD203B41FA5}">
                      <a16:colId xmlns:a16="http://schemas.microsoft.com/office/drawing/2014/main" val="2591542229"/>
                    </a:ext>
                  </a:extLst>
                </a:gridCol>
                <a:gridCol w="727457">
                  <a:extLst>
                    <a:ext uri="{9D8B030D-6E8A-4147-A177-3AD203B41FA5}">
                      <a16:colId xmlns:a16="http://schemas.microsoft.com/office/drawing/2014/main" val="1328493095"/>
                    </a:ext>
                  </a:extLst>
                </a:gridCol>
                <a:gridCol w="727457">
                  <a:extLst>
                    <a:ext uri="{9D8B030D-6E8A-4147-A177-3AD203B41FA5}">
                      <a16:colId xmlns:a16="http://schemas.microsoft.com/office/drawing/2014/main" val="4095768860"/>
                    </a:ext>
                  </a:extLst>
                </a:gridCol>
                <a:gridCol w="727457">
                  <a:extLst>
                    <a:ext uri="{9D8B030D-6E8A-4147-A177-3AD203B41FA5}">
                      <a16:colId xmlns:a16="http://schemas.microsoft.com/office/drawing/2014/main" val="2956923879"/>
                    </a:ext>
                  </a:extLst>
                </a:gridCol>
              </a:tblGrid>
              <a:tr h="19050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Indicadores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Metas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Abril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Mai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Ago</a:t>
                      </a:r>
                      <a:endParaRPr lang="pt-B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175727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Frequência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meses (</a:t>
                      </a:r>
                      <a:r>
                        <a:rPr lang="pt-BR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23)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 meses (dez 23)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79577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de terminologias e domínios locais do bloco imunização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827901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terminologias e domínios locais do bloco exames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77%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50004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terminologias e domínios locais do bloco alergias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473245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medicamentos do cadastro Hórus mapeados para a estrutura da OBM (VTM, VMP, VMPP, AMPP)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91%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13434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perfis HL7/FHIR que implementam os blocos de imunização, exames e alergias definidos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6725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do Guia de Implementação do Brasil IPS especificado e aderente aos padrões HL7 FHIR IG IPS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53%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67%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84%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83446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Número de trabalhos científicos submetidos para publicação e/ou apresentação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4675400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7645936D-4B95-2EA4-8810-2C929016F14E}"/>
              </a:ext>
            </a:extLst>
          </p:cNvPr>
          <p:cNvSpPr txBox="1"/>
          <p:nvPr/>
        </p:nvSpPr>
        <p:spPr>
          <a:xfrm>
            <a:off x="408353" y="6360921"/>
            <a:ext cx="927857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Obs</a:t>
            </a:r>
            <a:r>
              <a:rPr lang="pt-B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 Mapeamento Imunobiológicos e Patógenos precisa </a:t>
            </a:r>
            <a:r>
              <a:rPr lang="pt-BR" sz="105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inlcusão</a:t>
            </a:r>
            <a:r>
              <a:rPr lang="pt-BR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 termos no IPS, já solicitados ao GHDP</a:t>
            </a:r>
          </a:p>
        </p:txBody>
      </p:sp>
    </p:spTree>
    <p:extLst>
      <p:ext uri="{BB962C8B-B14F-4D97-AF65-F5344CB8AC3E}">
        <p14:creationId xmlns:p14="http://schemas.microsoft.com/office/powerpoint/2010/main" val="663991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IG IPS Brasil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 e CGIIS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Outros pontos?</a:t>
            </a:r>
          </a:p>
        </p:txBody>
      </p:sp>
    </p:spTree>
    <p:extLst>
      <p:ext uri="{BB962C8B-B14F-4D97-AF65-F5344CB8AC3E}">
        <p14:creationId xmlns:p14="http://schemas.microsoft.com/office/powerpoint/2010/main" val="14382143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04206af4-b38d-4a13-b79e-daa4c786ae4e">
      <Terms xmlns="http://schemas.microsoft.com/office/infopath/2007/PartnerControls"/>
    </lcf76f155ced4ddcb4097134ff3c332f>
    <TaxCatchAll xmlns="a686cd3c-65cd-4d74-8cce-41442f59ffd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AD5CE7256D9110459B7291A124EF53D2" ma:contentTypeVersion="12" ma:contentTypeDescription="Crie um novo documento." ma:contentTypeScope="" ma:versionID="9b7ac589a6f1f4148e646bd4331f7863">
  <xsd:schema xmlns:xsd="http://www.w3.org/2001/XMLSchema" xmlns:xs="http://www.w3.org/2001/XMLSchema" xmlns:p="http://schemas.microsoft.com/office/2006/metadata/properties" xmlns:ns2="04206af4-b38d-4a13-b79e-daa4c786ae4e" xmlns:ns3="a686cd3c-65cd-4d74-8cce-41442f59ffdc" targetNamespace="http://schemas.microsoft.com/office/2006/metadata/properties" ma:root="true" ma:fieldsID="257655f5a2aa76360cea75f86201cc79" ns2:_="" ns3:_="">
    <xsd:import namespace="04206af4-b38d-4a13-b79e-daa4c786ae4e"/>
    <xsd:import namespace="a686cd3c-65cd-4d74-8cce-41442f59ffd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4206af4-b38d-4a13-b79e-daa4c786ae4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Marcações de imagem" ma:readOnly="false" ma:fieldId="{5cf76f15-5ced-4ddc-b409-7134ff3c332f}" ma:taxonomyMulti="true" ma:sspId="08562b07-c12b-440e-8652-dcaac954a86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86cd3c-65cd-4d74-8cce-41442f59ffdc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58383613-7854-41e4-98ca-5bd374161156}" ma:internalName="TaxCatchAll" ma:showField="CatchAllData" ma:web="a686cd3c-65cd-4d74-8cce-41442f59ffd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DD55E47-6BA3-4F8C-9DF2-AE65FCAE0FF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2FD259F-770B-4F01-AAE4-4DEDFA4CD983}">
  <ds:schemaRefs>
    <ds:schemaRef ds:uri="http://schemas.microsoft.com/office/2006/metadata/properties"/>
    <ds:schemaRef ds:uri="http://schemas.microsoft.com/office/infopath/2007/PartnerControls"/>
    <ds:schemaRef ds:uri="04206af4-b38d-4a13-b79e-daa4c786ae4e"/>
    <ds:schemaRef ds:uri="a686cd3c-65cd-4d74-8cce-41442f59ffdc"/>
  </ds:schemaRefs>
</ds:datastoreItem>
</file>

<file path=customXml/itemProps3.xml><?xml version="1.0" encoding="utf-8"?>
<ds:datastoreItem xmlns:ds="http://schemas.openxmlformats.org/officeDocument/2006/customXml" ds:itemID="{3E887413-4D2B-48B8-89B0-2F484FAA47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4206af4-b38d-4a13-b79e-daa4c786ae4e"/>
    <ds:schemaRef ds:uri="a686cd3c-65cd-4d74-8cce-41442f59ffd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9605</TotalTime>
  <Words>580</Words>
  <Application>Microsoft Office PowerPoint</Application>
  <PresentationFormat>Widescreen</PresentationFormat>
  <Paragraphs>212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6" baseType="lpstr">
      <vt:lpstr>Courier New</vt:lpstr>
      <vt:lpstr>Montserrat</vt:lpstr>
      <vt:lpstr>Montserrat Black</vt:lpstr>
      <vt:lpstr>Segoe UI</vt:lpstr>
      <vt:lpstr>Roboto</vt:lpstr>
      <vt:lpstr>Montserrat ExtraBold</vt:lpstr>
      <vt:lpstr>Calibri</vt:lpstr>
      <vt:lpstr>Arial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106</cp:revision>
  <cp:lastPrinted>2021-05-27T13:54:16Z</cp:lastPrinted>
  <dcterms:created xsi:type="dcterms:W3CDTF">2021-05-25T14:48:35Z</dcterms:created>
  <dcterms:modified xsi:type="dcterms:W3CDTF">2023-09-15T12:06:03Z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0x010100AD5CE7256D9110459B7291A124EF53D2</vt:lpwstr>
  </property>
</Properties>
</file>